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9"/>
  </p:notesMasterIdLst>
  <p:sldIdLst>
    <p:sldId id="256" r:id="rId2"/>
    <p:sldId id="257" r:id="rId3"/>
    <p:sldId id="258" r:id="rId4"/>
    <p:sldId id="263" r:id="rId5"/>
    <p:sldId id="259"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 roundtripDataSignature="AMtx7mgQd1TiK9Ja9AUaOO/u3vYbCwGTb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customschemas.google.com/relationships/presentationmetadata" Target="meta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54305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8412061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1092522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7172843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7304622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4795248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1565460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8703960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84357178"/>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type="obj">
  <p:cSld name="1_Title and Content">
    <p:spTree>
      <p:nvGrpSpPr>
        <p:cNvPr id="1" name="Shape 17"/>
        <p:cNvGrpSpPr/>
        <p:nvPr/>
      </p:nvGrpSpPr>
      <p:grpSpPr>
        <a:xfrm>
          <a:off x="0" y="0"/>
          <a:ext cx="0" cy="0"/>
          <a:chOff x="0" y="0"/>
          <a:chExt cx="0" cy="0"/>
        </a:xfrm>
      </p:grpSpPr>
      <p:sp>
        <p:nvSpPr>
          <p:cNvPr id="18" name="Google Shape;18;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967066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9230871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02211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0592867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7313243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938868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298832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4370891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9273989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864928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hf sldNum="0" hdr="0" ftr="0" dt="0"/>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a:spLocks noGrp="1"/>
          </p:cNvSpPr>
          <p:nvPr>
            <p:ph type="ctrTitle"/>
          </p:nvPr>
        </p:nvSpPr>
        <p:spPr>
          <a:xfrm>
            <a:off x="1666240" y="863284"/>
            <a:ext cx="9144000" cy="919797"/>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0000"/>
              </a:buClr>
              <a:buSzPts val="6000"/>
              <a:buFont typeface="Calibri"/>
              <a:buNone/>
            </a:pPr>
            <a:r>
              <a:rPr lang="en-US" b="1" dirty="0">
                <a:solidFill>
                  <a:srgbClr val="FF0000"/>
                </a:solidFill>
              </a:rPr>
              <a:t>Introduction</a:t>
            </a:r>
            <a:r>
              <a:rPr lang="en-US" dirty="0"/>
              <a:t> </a:t>
            </a:r>
            <a:endParaRPr dirty="0"/>
          </a:p>
        </p:txBody>
      </p:sp>
      <p:sp>
        <p:nvSpPr>
          <p:cNvPr id="85" name="Google Shape;85;p1"/>
          <p:cNvSpPr txBox="1">
            <a:spLocks noGrp="1"/>
          </p:cNvSpPr>
          <p:nvPr>
            <p:ph type="subTitle" idx="1"/>
          </p:nvPr>
        </p:nvSpPr>
        <p:spPr>
          <a:xfrm>
            <a:off x="1524000" y="2626361"/>
            <a:ext cx="9144000" cy="1457959"/>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4400"/>
              <a:buNone/>
            </a:pPr>
            <a:r>
              <a:rPr lang="en-US" sz="4800" b="1" dirty="0">
                <a:solidFill>
                  <a:schemeClr val="accent2"/>
                </a:solidFill>
              </a:rPr>
              <a:t>Knowhere  </a:t>
            </a:r>
            <a:endParaRPr sz="4800" b="1" dirty="0">
              <a:solidFill>
                <a:schemeClr val="accent2"/>
              </a:solidFill>
            </a:endParaRPr>
          </a:p>
          <a:p>
            <a:pPr marL="0" lvl="0" indent="0" algn="ctr" rtl="0">
              <a:lnSpc>
                <a:spcPct val="90000"/>
              </a:lnSpc>
              <a:spcBef>
                <a:spcPts val="1000"/>
              </a:spcBef>
              <a:spcAft>
                <a:spcPts val="0"/>
              </a:spcAft>
              <a:buClr>
                <a:schemeClr val="dk1"/>
              </a:buClr>
              <a:buSzPts val="4400"/>
              <a:buNone/>
            </a:pPr>
            <a:r>
              <a:rPr lang="en-US" sz="1800" b="1" dirty="0"/>
              <a:t>(team:TNcpl-165)</a:t>
            </a:r>
            <a:endParaRPr sz="1800" b="1" dirty="0"/>
          </a:p>
        </p:txBody>
      </p:sp>
      <p:sp>
        <p:nvSpPr>
          <p:cNvPr id="86" name="Google Shape;86;p1"/>
          <p:cNvSpPr txBox="1"/>
          <p:nvPr/>
        </p:nvSpPr>
        <p:spPr>
          <a:xfrm>
            <a:off x="538480" y="5195570"/>
            <a:ext cx="3342640"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dirty="0">
                <a:solidFill>
                  <a:schemeClr val="dk1"/>
                </a:solidFill>
                <a:latin typeface="Calibri"/>
                <a:ea typeface="Calibri"/>
                <a:cs typeface="Calibri"/>
                <a:sym typeface="Calibri"/>
              </a:rPr>
              <a:t>Team members:</a:t>
            </a:r>
            <a:endParaRPr b="1" dirty="0"/>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1.Nishaanth S</a:t>
            </a:r>
            <a:endParaRPr dirty="0"/>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2.K.Tirumala </a:t>
            </a:r>
            <a:r>
              <a:rPr lang="en-US" sz="1800" dirty="0" err="1">
                <a:solidFill>
                  <a:schemeClr val="dk1"/>
                </a:solidFill>
                <a:latin typeface="Calibri"/>
                <a:ea typeface="Calibri"/>
                <a:cs typeface="Calibri"/>
                <a:sym typeface="Calibri"/>
              </a:rPr>
              <a:t>rao</a:t>
            </a:r>
            <a:endParaRPr sz="1800"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503E46C8-B1AB-CF80-E297-7DDF1D39AA8C}"/>
              </a:ext>
            </a:extLst>
          </p:cNvPr>
          <p:cNvPicPr>
            <a:picLocks noChangeAspect="1"/>
          </p:cNvPicPr>
          <p:nvPr/>
        </p:nvPicPr>
        <p:blipFill>
          <a:blip r:embed="rId3"/>
          <a:stretch>
            <a:fillRect/>
          </a:stretch>
        </p:blipFill>
        <p:spPr>
          <a:xfrm>
            <a:off x="-40005" y="1323182"/>
            <a:ext cx="3412490" cy="34124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0000"/>
              </a:buClr>
              <a:buSzPts val="4400"/>
              <a:buFont typeface="Calibri"/>
              <a:buNone/>
            </a:pPr>
            <a:r>
              <a:rPr lang="en-US" b="1" dirty="0">
                <a:solidFill>
                  <a:srgbClr val="FF0000"/>
                </a:solidFill>
              </a:rPr>
              <a:t>Problem Description:</a:t>
            </a:r>
            <a:endParaRPr b="1" dirty="0">
              <a:solidFill>
                <a:srgbClr val="FF0000"/>
              </a:solidFill>
            </a:endParaRPr>
          </a:p>
        </p:txBody>
      </p:sp>
      <p:sp>
        <p:nvSpPr>
          <p:cNvPr id="92" name="Google Shape;92;p2"/>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t>Build a tool that automatically translates existing educational materials (textbooks, research papers, online courses) into multiple vernacular languages, maintaining accuracy and context, to widen access to knowledge.</a:t>
            </a:r>
          </a:p>
          <a:p>
            <a:pPr marL="228600" lvl="0" indent="-228600" algn="l" rtl="0">
              <a:lnSpc>
                <a:spcPct val="90000"/>
              </a:lnSpc>
              <a:spcBef>
                <a:spcPts val="0"/>
              </a:spcBef>
              <a:spcAft>
                <a:spcPts val="0"/>
              </a:spcAft>
              <a:buClr>
                <a:schemeClr val="dk1"/>
              </a:buClr>
              <a:buSzPts val="2800"/>
              <a:buChar char="•"/>
            </a:pPr>
            <a:endParaRPr lang="en-US" dirty="0"/>
          </a:p>
          <a:p>
            <a:pPr marL="228600" lvl="0" indent="-228600" algn="l" rtl="0">
              <a:lnSpc>
                <a:spcPct val="90000"/>
              </a:lnSpc>
              <a:spcBef>
                <a:spcPts val="0"/>
              </a:spcBef>
              <a:spcAft>
                <a:spcPts val="0"/>
              </a:spcAft>
              <a:buClr>
                <a:schemeClr val="dk1"/>
              </a:buClr>
              <a:buSzPts val="2800"/>
              <a:buChar char="•"/>
            </a:pPr>
            <a:endParaRPr lang="en-US" dirty="0"/>
          </a:p>
          <a:p>
            <a:pPr marL="0" lvl="0" indent="0" algn="l" rtl="0">
              <a:lnSpc>
                <a:spcPct val="90000"/>
              </a:lnSpc>
              <a:spcBef>
                <a:spcPts val="0"/>
              </a:spcBef>
              <a:spcAft>
                <a:spcPts val="0"/>
              </a:spcAft>
              <a:buClr>
                <a:schemeClr val="dk1"/>
              </a:buClr>
              <a:buSzPts val="2800"/>
              <a:buNone/>
            </a:pPr>
            <a:r>
              <a:rPr lang="en-US" sz="3200" b="1" dirty="0">
                <a:solidFill>
                  <a:srgbClr val="FF0000"/>
                </a:solidFill>
              </a:rPr>
              <a:t>solution:</a:t>
            </a:r>
          </a:p>
          <a:p>
            <a:pPr marL="228600" lvl="0" indent="-228600" algn="l" rtl="0">
              <a:lnSpc>
                <a:spcPct val="90000"/>
              </a:lnSpc>
              <a:spcBef>
                <a:spcPts val="0"/>
              </a:spcBef>
              <a:spcAft>
                <a:spcPts val="0"/>
              </a:spcAft>
              <a:buClr>
                <a:schemeClr val="dk1"/>
              </a:buClr>
              <a:buSzPts val="2800"/>
              <a:buChar char="•"/>
            </a:pPr>
            <a:endParaRPr lang="en-US" dirty="0"/>
          </a:p>
          <a:p>
            <a:pPr marL="228600" lvl="0" indent="-228600" algn="l" rtl="0">
              <a:lnSpc>
                <a:spcPct val="90000"/>
              </a:lnSpc>
              <a:spcBef>
                <a:spcPts val="0"/>
              </a:spcBef>
              <a:spcAft>
                <a:spcPts val="0"/>
              </a:spcAft>
              <a:buClr>
                <a:schemeClr val="dk1"/>
              </a:buClr>
              <a:buSzPts val="2800"/>
              <a:buChar char="•"/>
            </a:pPr>
            <a:r>
              <a:rPr lang="en-US" dirty="0"/>
              <a:t>Education is essential for everyone, but language barriers can make learning difficult. Our project uses Knowhere to translate educational materials into different languages. Students can access materials in languages they understand, breaking down barriers to education. This makes learning accessible to everyone, regardless of their native language. With Knowhere, everyone can learn, grow, and succeed.</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3"/>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0000"/>
              </a:buClr>
              <a:buSzPts val="4400"/>
              <a:buFont typeface="Calibri"/>
              <a:buNone/>
            </a:pPr>
            <a:r>
              <a:rPr lang="en-US" b="1" dirty="0">
                <a:solidFill>
                  <a:srgbClr val="FF0000"/>
                </a:solidFill>
              </a:rPr>
              <a:t>Approach:</a:t>
            </a:r>
            <a:endParaRPr b="1" dirty="0">
              <a:solidFill>
                <a:srgbClr val="FF0000"/>
              </a:solidFill>
            </a:endParaRPr>
          </a:p>
        </p:txBody>
      </p:sp>
      <p:pic>
        <p:nvPicPr>
          <p:cNvPr id="5" name="Picture 4">
            <a:extLst>
              <a:ext uri="{FF2B5EF4-FFF2-40B4-BE49-F238E27FC236}">
                <a16:creationId xmlns:a16="http://schemas.microsoft.com/office/drawing/2014/main" id="{47C4A0B2-81E9-1CBC-1896-AD519C6FEF22}"/>
              </a:ext>
            </a:extLst>
          </p:cNvPr>
          <p:cNvPicPr>
            <a:picLocks noChangeAspect="1"/>
          </p:cNvPicPr>
          <p:nvPr/>
        </p:nvPicPr>
        <p:blipFill>
          <a:blip r:embed="rId3"/>
          <a:stretch>
            <a:fillRect/>
          </a:stretch>
        </p:blipFill>
        <p:spPr>
          <a:xfrm>
            <a:off x="1071879" y="1554480"/>
            <a:ext cx="10517511" cy="47955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8A9F69B-1C1E-B92F-7AD2-323C49018A76}"/>
              </a:ext>
            </a:extLst>
          </p:cNvPr>
          <p:cNvSpPr>
            <a:spLocks noChangeArrowheads="1"/>
          </p:cNvSpPr>
          <p:nvPr/>
        </p:nvSpPr>
        <p:spPr bwMode="auto">
          <a:xfrm>
            <a:off x="0" y="-338811"/>
            <a:ext cx="65" cy="67762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4D61E432-C9E1-1995-DD71-A4430D07F59B}"/>
              </a:ext>
            </a:extLst>
          </p:cNvPr>
          <p:cNvSpPr txBox="1"/>
          <p:nvPr/>
        </p:nvSpPr>
        <p:spPr>
          <a:xfrm>
            <a:off x="1242060" y="1074509"/>
            <a:ext cx="4853940" cy="5509200"/>
          </a:xfrm>
          <a:prstGeom prst="rect">
            <a:avLst/>
          </a:prstGeom>
          <a:noFill/>
        </p:spPr>
        <p:txBody>
          <a:bodyPr wrap="square">
            <a:spAutoFit/>
          </a:bodyPr>
          <a:lstStyle/>
          <a:p>
            <a:pPr marL="342900" indent="-342900">
              <a:buFont typeface="+mj-lt"/>
              <a:buAutoNum type="arabicPeriod"/>
            </a:pPr>
            <a:r>
              <a:rPr lang="en-US" sz="2400" dirty="0"/>
              <a:t>Node.js-Python Integration</a:t>
            </a:r>
          </a:p>
          <a:p>
            <a:pPr marL="342900" indent="-342900">
              <a:buFont typeface="+mj-lt"/>
              <a:buAutoNum type="arabicPeriod"/>
            </a:pPr>
            <a:r>
              <a:rPr lang="en-US" sz="2400" dirty="0"/>
              <a:t>Language Translation Model</a:t>
            </a:r>
          </a:p>
          <a:p>
            <a:pPr marL="342900" indent="-342900">
              <a:buFont typeface="+mj-lt"/>
              <a:buAutoNum type="arabicPeriod"/>
            </a:pPr>
            <a:r>
              <a:rPr lang="en-US" sz="2400" dirty="0"/>
              <a:t>File Format Handling</a:t>
            </a:r>
          </a:p>
          <a:p>
            <a:pPr marL="342900" indent="-342900">
              <a:buFont typeface="+mj-lt"/>
              <a:buAutoNum type="arabicPeriod"/>
            </a:pPr>
            <a:r>
              <a:rPr lang="en-US" sz="2400" dirty="0"/>
              <a:t>Performance and Scalability</a:t>
            </a:r>
          </a:p>
          <a:p>
            <a:pPr marL="342900" indent="-342900">
              <a:buFont typeface="+mj-lt"/>
              <a:buAutoNum type="arabicPeriod"/>
            </a:pPr>
            <a:r>
              <a:rPr lang="en-US" sz="2400" dirty="0"/>
              <a:t>Compatibility</a:t>
            </a:r>
          </a:p>
          <a:p>
            <a:pPr marL="342900" indent="-342900">
              <a:buFont typeface="+mj-lt"/>
              <a:buAutoNum type="arabicPeriod"/>
            </a:pPr>
            <a:r>
              <a:rPr lang="en-US" sz="2400" dirty="0"/>
              <a:t>Error Handling</a:t>
            </a:r>
          </a:p>
          <a:p>
            <a:pPr marL="342900" indent="-342900">
              <a:buFont typeface="+mj-lt"/>
              <a:buAutoNum type="arabicPeriod"/>
            </a:pPr>
            <a:endParaRPr lang="en-US" sz="2400" dirty="0"/>
          </a:p>
          <a:p>
            <a:pPr marL="342900" indent="-342900">
              <a:buFont typeface="+mj-lt"/>
              <a:buAutoNum type="arabicPeriod"/>
            </a:pPr>
            <a:endParaRPr lang="en-US" sz="1600" b="1" dirty="0"/>
          </a:p>
          <a:p>
            <a:r>
              <a:rPr lang="en-IN" sz="2400" b="1" dirty="0">
                <a:solidFill>
                  <a:srgbClr val="FF0000"/>
                </a:solidFill>
              </a:rPr>
              <a:t>Practical Feasibility</a:t>
            </a:r>
            <a:r>
              <a:rPr lang="en-IN" sz="2400" dirty="0">
                <a:solidFill>
                  <a:srgbClr val="FF0000"/>
                </a:solidFill>
              </a:rPr>
              <a:t>:</a:t>
            </a:r>
            <a:endParaRPr lang="en-IN" sz="2400" dirty="0"/>
          </a:p>
          <a:p>
            <a:pPr marL="457200" indent="-457200">
              <a:buFont typeface="+mj-lt"/>
              <a:buAutoNum type="arabicPeriod"/>
            </a:pPr>
            <a:r>
              <a:rPr lang="en-US" sz="2400" dirty="0"/>
              <a:t>Resource Availability</a:t>
            </a:r>
          </a:p>
          <a:p>
            <a:pPr marL="457200" indent="-457200">
              <a:buFont typeface="+mj-lt"/>
              <a:buAutoNum type="arabicPeriod"/>
            </a:pPr>
            <a:r>
              <a:rPr lang="en-US" sz="2400" dirty="0"/>
              <a:t>Ease of Deployment</a:t>
            </a:r>
          </a:p>
          <a:p>
            <a:pPr marL="457200" indent="-457200">
              <a:buFont typeface="+mj-lt"/>
              <a:buAutoNum type="arabicPeriod"/>
            </a:pPr>
            <a:r>
              <a:rPr lang="en-US" sz="2400" dirty="0"/>
              <a:t>Cost-Effective Technologies</a:t>
            </a:r>
          </a:p>
          <a:p>
            <a:pPr marL="457200" indent="-457200">
              <a:buFont typeface="+mj-lt"/>
              <a:buAutoNum type="arabicPeriod"/>
            </a:pPr>
            <a:r>
              <a:rPr lang="en-US" sz="2400" dirty="0"/>
              <a:t>Scalability Options</a:t>
            </a:r>
          </a:p>
          <a:p>
            <a:pPr marL="457200" indent="-457200">
              <a:buFont typeface="+mj-lt"/>
              <a:buAutoNum type="arabicPeriod"/>
            </a:pPr>
            <a:r>
              <a:rPr lang="en-US" sz="2400" dirty="0"/>
              <a:t>Maintenance Simplicity</a:t>
            </a:r>
          </a:p>
          <a:p>
            <a:endParaRPr lang="en-IN" sz="2400" dirty="0">
              <a:solidFill>
                <a:srgbClr val="FF0000"/>
              </a:solidFill>
            </a:endParaRPr>
          </a:p>
        </p:txBody>
      </p:sp>
      <p:sp>
        <p:nvSpPr>
          <p:cNvPr id="8" name="TextBox 7">
            <a:extLst>
              <a:ext uri="{FF2B5EF4-FFF2-40B4-BE49-F238E27FC236}">
                <a16:creationId xmlns:a16="http://schemas.microsoft.com/office/drawing/2014/main" id="{0FD8BCB2-5B8C-7337-30DF-6967B6735E0A}"/>
              </a:ext>
            </a:extLst>
          </p:cNvPr>
          <p:cNvSpPr txBox="1"/>
          <p:nvPr/>
        </p:nvSpPr>
        <p:spPr>
          <a:xfrm>
            <a:off x="1242060" y="489734"/>
            <a:ext cx="10347960" cy="584775"/>
          </a:xfrm>
          <a:prstGeom prst="rect">
            <a:avLst/>
          </a:prstGeom>
          <a:noFill/>
        </p:spPr>
        <p:txBody>
          <a:bodyPr wrap="square" rtlCol="0">
            <a:spAutoFit/>
          </a:bodyPr>
          <a:lstStyle/>
          <a:p>
            <a:pPr marL="114300" indent="0">
              <a:buNone/>
            </a:pPr>
            <a:r>
              <a:rPr lang="en-IN" sz="2400" b="1" dirty="0">
                <a:solidFill>
                  <a:srgbClr val="FF0000"/>
                </a:solidFill>
                <a:highlight>
                  <a:srgbClr val="FFFFFF"/>
                </a:highlight>
                <a:latin typeface="Söhne"/>
              </a:rPr>
              <a:t>T</a:t>
            </a:r>
            <a:r>
              <a:rPr lang="en-IN" sz="2400" b="1" i="0" dirty="0">
                <a:solidFill>
                  <a:srgbClr val="FF0000"/>
                </a:solidFill>
                <a:effectLst/>
                <a:highlight>
                  <a:srgbClr val="FFFFFF"/>
                </a:highlight>
                <a:latin typeface="Söhne"/>
              </a:rPr>
              <a:t>echnical feasibility:                                    </a:t>
            </a:r>
            <a:r>
              <a:rPr lang="en-IN" sz="3200" b="1" dirty="0"/>
              <a:t> </a:t>
            </a:r>
            <a:endParaRPr lang="en-IN" sz="2400" b="1" i="0" dirty="0">
              <a:solidFill>
                <a:srgbClr val="FF0000"/>
              </a:solidFill>
              <a:effectLst/>
              <a:highlight>
                <a:srgbClr val="FFFFFF"/>
              </a:highlight>
              <a:latin typeface="Söhne"/>
            </a:endParaRPr>
          </a:p>
        </p:txBody>
      </p:sp>
    </p:spTree>
    <p:extLst>
      <p:ext uri="{BB962C8B-B14F-4D97-AF65-F5344CB8AC3E}">
        <p14:creationId xmlns:p14="http://schemas.microsoft.com/office/powerpoint/2010/main" val="3117639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4"/>
          <p:cNvSpPr txBox="1">
            <a:spLocks noGrp="1"/>
          </p:cNvSpPr>
          <p:nvPr>
            <p:ph type="title"/>
          </p:nvPr>
        </p:nvSpPr>
        <p:spPr>
          <a:xfrm>
            <a:off x="838200" y="365125"/>
            <a:ext cx="10515600" cy="89471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0000"/>
              </a:buClr>
              <a:buSzPts val="4400"/>
              <a:buFont typeface="Calibri"/>
              <a:buNone/>
            </a:pPr>
            <a:r>
              <a:rPr lang="en-US" b="1" dirty="0">
                <a:solidFill>
                  <a:srgbClr val="FF0000"/>
                </a:solidFill>
              </a:rPr>
              <a:t>Benefits:</a:t>
            </a:r>
            <a:endParaRPr b="1" dirty="0">
              <a:solidFill>
                <a:srgbClr val="FF0000"/>
              </a:solidFill>
            </a:endParaRPr>
          </a:p>
        </p:txBody>
      </p:sp>
      <p:sp>
        <p:nvSpPr>
          <p:cNvPr id="104" name="Google Shape;104;p4"/>
          <p:cNvSpPr txBox="1">
            <a:spLocks noGrp="1"/>
          </p:cNvSpPr>
          <p:nvPr>
            <p:ph type="body" idx="1"/>
          </p:nvPr>
        </p:nvSpPr>
        <p:spPr>
          <a:xfrm>
            <a:off x="838200" y="1253400"/>
            <a:ext cx="10515600" cy="4351200"/>
          </a:xfrm>
          <a:prstGeom prst="rect">
            <a:avLst/>
          </a:prstGeom>
          <a:noFill/>
          <a:ln>
            <a:noFill/>
          </a:ln>
        </p:spPr>
        <p:txBody>
          <a:bodyPr spcFirstLastPara="1" wrap="square" lIns="91425" tIns="45700" rIns="91425" bIns="45700" anchor="t" anchorCtr="0">
            <a:normAutofit/>
          </a:bodyPr>
          <a:lstStyle/>
          <a:p>
            <a:pPr marL="628650" lvl="0" indent="-514350" algn="just" rtl="0">
              <a:lnSpc>
                <a:spcPct val="90000"/>
              </a:lnSpc>
              <a:spcBef>
                <a:spcPts val="0"/>
              </a:spcBef>
              <a:spcAft>
                <a:spcPts val="0"/>
              </a:spcAft>
              <a:buSzPts val="1800"/>
              <a:buFont typeface="+mj-lt"/>
              <a:buAutoNum type="arabicPeriod"/>
            </a:pPr>
            <a:r>
              <a:rPr lang="en-IN" sz="2400" i="0" dirty="0">
                <a:solidFill>
                  <a:srgbClr val="0D0D0D"/>
                </a:solidFill>
                <a:effectLst/>
                <a:highlight>
                  <a:srgbClr val="FFFFFF"/>
                </a:highlight>
                <a:latin typeface="Söhne"/>
              </a:rPr>
              <a:t>Improved Communication</a:t>
            </a:r>
          </a:p>
          <a:p>
            <a:pPr marL="628650" lvl="0" indent="-514350" algn="just" rtl="0">
              <a:lnSpc>
                <a:spcPct val="90000"/>
              </a:lnSpc>
              <a:spcBef>
                <a:spcPts val="0"/>
              </a:spcBef>
              <a:spcAft>
                <a:spcPts val="0"/>
              </a:spcAft>
              <a:buSzPts val="1800"/>
              <a:buFont typeface="+mj-lt"/>
              <a:buAutoNum type="arabicPeriod"/>
            </a:pPr>
            <a:r>
              <a:rPr lang="en-IN" sz="2400" i="0" dirty="0">
                <a:solidFill>
                  <a:srgbClr val="0D0D0D"/>
                </a:solidFill>
                <a:effectLst/>
                <a:highlight>
                  <a:srgbClr val="FFFFFF"/>
                </a:highlight>
                <a:latin typeface="Söhne"/>
              </a:rPr>
              <a:t>Streamlined Translation</a:t>
            </a:r>
            <a:endParaRPr lang="en-IN" sz="2400" dirty="0">
              <a:solidFill>
                <a:srgbClr val="0D0D0D"/>
              </a:solidFill>
              <a:highlight>
                <a:srgbClr val="FFFFFF"/>
              </a:highlight>
              <a:latin typeface="Söhne"/>
            </a:endParaRPr>
          </a:p>
          <a:p>
            <a:pPr marL="628650" lvl="0" indent="-514350" algn="just" rtl="0">
              <a:lnSpc>
                <a:spcPct val="90000"/>
              </a:lnSpc>
              <a:spcBef>
                <a:spcPts val="0"/>
              </a:spcBef>
              <a:spcAft>
                <a:spcPts val="0"/>
              </a:spcAft>
              <a:buSzPts val="1800"/>
              <a:buFont typeface="+mj-lt"/>
              <a:buAutoNum type="arabicPeriod"/>
            </a:pPr>
            <a:r>
              <a:rPr lang="en-IN" sz="2400" i="0" dirty="0">
                <a:solidFill>
                  <a:srgbClr val="0D0D0D"/>
                </a:solidFill>
                <a:effectLst/>
                <a:highlight>
                  <a:srgbClr val="FFFFFF"/>
                </a:highlight>
                <a:latin typeface="Söhne"/>
              </a:rPr>
              <a:t>Cost Savings</a:t>
            </a:r>
          </a:p>
          <a:p>
            <a:pPr marL="628650" lvl="0" indent="-514350" algn="just" rtl="0">
              <a:lnSpc>
                <a:spcPct val="90000"/>
              </a:lnSpc>
              <a:spcBef>
                <a:spcPts val="0"/>
              </a:spcBef>
              <a:spcAft>
                <a:spcPts val="0"/>
              </a:spcAft>
              <a:buSzPts val="1800"/>
              <a:buFont typeface="+mj-lt"/>
              <a:buAutoNum type="arabicPeriod"/>
            </a:pPr>
            <a:r>
              <a:rPr lang="en-IN" sz="2400" i="0" dirty="0">
                <a:solidFill>
                  <a:srgbClr val="0D0D0D"/>
                </a:solidFill>
                <a:effectLst/>
                <a:highlight>
                  <a:srgbClr val="FFFFFF"/>
                </a:highlight>
                <a:latin typeface="Söhne"/>
              </a:rPr>
              <a:t>Time Efficiency</a:t>
            </a:r>
            <a:endParaRPr lang="en-IN" sz="2400" dirty="0">
              <a:solidFill>
                <a:srgbClr val="0D0D0D"/>
              </a:solidFill>
              <a:highlight>
                <a:srgbClr val="FFFFFF"/>
              </a:highlight>
              <a:latin typeface="Söhne"/>
            </a:endParaRPr>
          </a:p>
          <a:p>
            <a:pPr marL="628650" lvl="0" indent="-514350" algn="just" rtl="0">
              <a:lnSpc>
                <a:spcPct val="90000"/>
              </a:lnSpc>
              <a:spcBef>
                <a:spcPts val="0"/>
              </a:spcBef>
              <a:spcAft>
                <a:spcPts val="0"/>
              </a:spcAft>
              <a:buSzPts val="1800"/>
              <a:buFont typeface="+mj-lt"/>
              <a:buAutoNum type="arabicPeriod"/>
            </a:pPr>
            <a:r>
              <a:rPr lang="en-IN" sz="2400" i="0" dirty="0">
                <a:solidFill>
                  <a:srgbClr val="0D0D0D"/>
                </a:solidFill>
                <a:effectLst/>
                <a:highlight>
                  <a:srgbClr val="FFFFFF"/>
                </a:highlight>
                <a:latin typeface="Söhne"/>
              </a:rPr>
              <a:t>Increased Accessibility</a:t>
            </a:r>
            <a:endParaRPr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6"/>
          <p:cNvSpPr txBox="1">
            <a:spLocks noGrp="1"/>
          </p:cNvSpPr>
          <p:nvPr>
            <p:ph type="title"/>
          </p:nvPr>
        </p:nvSpPr>
        <p:spPr>
          <a:xfrm>
            <a:off x="838200" y="175418"/>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0000"/>
              </a:buClr>
              <a:buSzPts val="4400"/>
              <a:buFont typeface="Calibri"/>
              <a:buNone/>
            </a:pPr>
            <a:r>
              <a:rPr lang="en-US" b="1" dirty="0">
                <a:solidFill>
                  <a:srgbClr val="FF0000"/>
                </a:solidFill>
              </a:rPr>
              <a:t>Demo of Knowhere:</a:t>
            </a:r>
            <a:endParaRPr b="1" dirty="0">
              <a:solidFill>
                <a:srgbClr val="FF0000"/>
              </a:solidFill>
            </a:endParaRPr>
          </a:p>
        </p:txBody>
      </p:sp>
      <p:pic>
        <p:nvPicPr>
          <p:cNvPr id="3" name="knowhere2 - Made with Clipchamp">
            <a:hlinkClick r:id="" action="ppaction://media"/>
            <a:extLst>
              <a:ext uri="{FF2B5EF4-FFF2-40B4-BE49-F238E27FC236}">
                <a16:creationId xmlns:a16="http://schemas.microsoft.com/office/drawing/2014/main" id="{E1A2AF67-83D0-2CF2-3900-9D3E1B3D974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75360" y="1341120"/>
            <a:ext cx="10810240" cy="46583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99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2" name="Google Shape;122;p7"/>
          <p:cNvSpPr txBox="1">
            <a:spLocks noGrp="1"/>
          </p:cNvSpPr>
          <p:nvPr>
            <p:ph type="body" idx="1"/>
          </p:nvPr>
        </p:nvSpPr>
        <p:spPr>
          <a:xfrm>
            <a:off x="3224650" y="1844675"/>
            <a:ext cx="5238900" cy="18423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a:t>    </a:t>
            </a:r>
            <a:endParaRPr/>
          </a:p>
          <a:p>
            <a:pPr marL="228600" lvl="0" indent="-50800" algn="l" rtl="0">
              <a:lnSpc>
                <a:spcPct val="90000"/>
              </a:lnSpc>
              <a:spcBef>
                <a:spcPts val="0"/>
              </a:spcBef>
              <a:spcAft>
                <a:spcPts val="0"/>
              </a:spcAft>
              <a:buClr>
                <a:schemeClr val="dk1"/>
              </a:buClr>
              <a:buSzPts val="2800"/>
              <a:buNone/>
            </a:pPr>
            <a:endParaRPr/>
          </a:p>
          <a:p>
            <a:pPr marL="228600" lvl="0" indent="-50800" algn="l" rtl="0">
              <a:lnSpc>
                <a:spcPct val="90000"/>
              </a:lnSpc>
              <a:spcBef>
                <a:spcPts val="0"/>
              </a:spcBef>
              <a:spcAft>
                <a:spcPts val="0"/>
              </a:spcAft>
              <a:buClr>
                <a:schemeClr val="dk1"/>
              </a:buClr>
              <a:buSzPts val="2800"/>
              <a:buNone/>
            </a:pPr>
            <a:r>
              <a:rPr lang="en-US"/>
              <a:t>             </a:t>
            </a:r>
            <a:r>
              <a:rPr lang="en-US" sz="5000" b="1">
                <a:solidFill>
                  <a:srgbClr val="FF0000"/>
                </a:solidFill>
              </a:rPr>
              <a:t>Thank You</a:t>
            </a:r>
            <a:endParaRPr sz="3400">
              <a:solidFill>
                <a:srgbClr val="FF0000"/>
              </a:solidFill>
            </a:endParaRPr>
          </a:p>
        </p:txBody>
      </p:sp>
    </p:spTree>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Droplet</Template>
  <TotalTime>8</TotalTime>
  <Words>180</Words>
  <Application>Microsoft Office PowerPoint</Application>
  <PresentationFormat>Widescreen</PresentationFormat>
  <Paragraphs>39</Paragraphs>
  <Slides>7</Slides>
  <Notes>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Söhne</vt:lpstr>
      <vt:lpstr>Tw Cen MT</vt:lpstr>
      <vt:lpstr>Droplet</vt:lpstr>
      <vt:lpstr>Introduction </vt:lpstr>
      <vt:lpstr>Problem Description:</vt:lpstr>
      <vt:lpstr>Approach:</vt:lpstr>
      <vt:lpstr>PowerPoint Presentation</vt:lpstr>
      <vt:lpstr>Benefits:</vt:lpstr>
      <vt:lpstr>Demo of Knowhere: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Tirumala K</dc:creator>
  <cp:lastModifiedBy>Tirumala K</cp:lastModifiedBy>
  <cp:revision>2</cp:revision>
  <dcterms:created xsi:type="dcterms:W3CDTF">2024-04-12T15:50:16Z</dcterms:created>
  <dcterms:modified xsi:type="dcterms:W3CDTF">2024-04-12T23:14:01Z</dcterms:modified>
</cp:coreProperties>
</file>